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33" d="100"/>
          <a:sy n="33" d="100"/>
        </p:scale>
        <p:origin x="114" y="-720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0CE508-2675-4F16-8FED-E32E9C1FC5ED}" type="datetimeFigureOut">
              <a:rPr lang="pt-BR" smtClean="0"/>
              <a:pPr/>
              <a:t>12/10/2018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9B6FE-C32D-435C-80AB-F9D3F3C69D4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09B6FE-C32D-435C-80AB-F9D3F3C69D43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628AD-35BF-4D1D-A570-ADDD86D365AD}" type="datetimeFigureOut">
              <a:rPr lang="pt-BR" smtClean="0"/>
              <a:pPr/>
              <a:t>12/10/2018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D1542-91CD-4755-A9D7-8EA9748ED0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628AD-35BF-4D1D-A570-ADDD86D365AD}" type="datetimeFigureOut">
              <a:rPr lang="pt-BR" smtClean="0"/>
              <a:pPr/>
              <a:t>12/10/2018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D1542-91CD-4755-A9D7-8EA9748ED0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3254782" y="10901365"/>
            <a:ext cx="25833229" cy="232249028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743847" y="10901365"/>
            <a:ext cx="76970870" cy="232249028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628AD-35BF-4D1D-A570-ADDD86D365AD}" type="datetimeFigureOut">
              <a:rPr lang="pt-BR" smtClean="0"/>
              <a:pPr/>
              <a:t>12/10/2018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D1542-91CD-4755-A9D7-8EA9748ED0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628AD-35BF-4D1D-A570-ADDD86D365AD}" type="datetimeFigureOut">
              <a:rPr lang="pt-BR" smtClean="0"/>
              <a:pPr/>
              <a:t>12/10/2018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D1542-91CD-4755-A9D7-8EA9748ED0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628AD-35BF-4D1D-A570-ADDD86D365AD}" type="datetimeFigureOut">
              <a:rPr lang="pt-BR" smtClean="0"/>
              <a:pPr/>
              <a:t>12/10/2018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D1542-91CD-4755-A9D7-8EA9748ED0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743846" y="63507940"/>
            <a:ext cx="51402048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85960" y="63507940"/>
            <a:ext cx="51402051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628AD-35BF-4D1D-A570-ADDD86D365AD}" type="datetimeFigureOut">
              <a:rPr lang="pt-BR" smtClean="0"/>
              <a:pPr/>
              <a:t>12/10/2018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D1542-91CD-4755-A9D7-8EA9748ED0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628AD-35BF-4D1D-A570-ADDD86D365AD}" type="datetimeFigureOut">
              <a:rPr lang="pt-BR" smtClean="0"/>
              <a:pPr/>
              <a:t>12/10/2018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D1542-91CD-4755-A9D7-8EA9748ED0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628AD-35BF-4D1D-A570-ADDD86D365AD}" type="datetimeFigureOut">
              <a:rPr lang="pt-BR" smtClean="0"/>
              <a:pPr/>
              <a:t>12/10/2018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D1542-91CD-4755-A9D7-8EA9748ED0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628AD-35BF-4D1D-A570-ADDD86D365AD}" type="datetimeFigureOut">
              <a:rPr lang="pt-BR" smtClean="0"/>
              <a:pPr/>
              <a:t>12/10/2018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D1542-91CD-4755-A9D7-8EA9748ED0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628AD-35BF-4D1D-A570-ADDD86D365AD}" type="datetimeFigureOut">
              <a:rPr lang="pt-BR" smtClean="0"/>
              <a:pPr/>
              <a:t>12/10/2018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D1542-91CD-4755-A9D7-8EA9748ED0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628AD-35BF-4D1D-A570-ADDD86D365AD}" type="datetimeFigureOut">
              <a:rPr lang="pt-BR" smtClean="0"/>
              <a:pPr/>
              <a:t>12/10/2018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D1542-91CD-4755-A9D7-8EA9748ED0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628AD-35BF-4D1D-A570-ADDD86D365AD}" type="datetimeFigureOut">
              <a:rPr lang="pt-BR" smtClean="0"/>
              <a:pPr/>
              <a:t>12/10/2018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D1542-91CD-4755-A9D7-8EA9748ED0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11" Type="http://schemas.openxmlformats.org/officeDocument/2006/relationships/image" Target="../media/image9.wmf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Resultado de imagem para zootecni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0665" y="39676708"/>
            <a:ext cx="2952328" cy="2952328"/>
          </a:xfrm>
          <a:prstGeom prst="rect">
            <a:avLst/>
          </a:prstGeom>
          <a:noFill/>
        </p:spPr>
      </p:pic>
      <p:pic>
        <p:nvPicPr>
          <p:cNvPr id="1032" name="Picture 8" descr="Resultado de imagem para sistemas de informação ifce crato"/>
          <p:cNvPicPr>
            <a:picLocks noChangeAspect="1" noChangeArrowheads="1"/>
          </p:cNvPicPr>
          <p:nvPr/>
        </p:nvPicPr>
        <p:blipFill>
          <a:blip r:embed="rId4" cstate="print"/>
          <a:srcRect l="15868" r="16025"/>
          <a:stretch>
            <a:fillRect/>
          </a:stretch>
        </p:blipFill>
        <p:spPr bwMode="auto">
          <a:xfrm>
            <a:off x="1296369" y="1094127"/>
            <a:ext cx="5434397" cy="7979181"/>
          </a:xfrm>
          <a:prstGeom prst="rect">
            <a:avLst/>
          </a:prstGeom>
          <a:noFill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 cstate="print"/>
          <a:srcRect l="31051" t="21577" r="31577" b="11618"/>
          <a:stretch>
            <a:fillRect/>
          </a:stretch>
        </p:blipFill>
        <p:spPr bwMode="auto">
          <a:xfrm>
            <a:off x="19802425" y="39746041"/>
            <a:ext cx="2900526" cy="2763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ixaDeTexto 12"/>
          <p:cNvSpPr txBox="1"/>
          <p:nvPr/>
        </p:nvSpPr>
        <p:spPr>
          <a:xfrm>
            <a:off x="792313" y="39040830"/>
            <a:ext cx="25205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latin typeface="Arial" pitchFamily="34" charset="0"/>
                <a:cs typeface="Arial" pitchFamily="34" charset="0"/>
              </a:rPr>
              <a:t>Apoio:</a:t>
            </a:r>
            <a:endParaRPr lang="pt-BR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17066121" y="2231824"/>
            <a:ext cx="698477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600" b="1" dirty="0" smtClean="0">
                <a:solidFill>
                  <a:schemeClr val="tx2">
                    <a:lumMod val="75000"/>
                  </a:schemeClr>
                </a:solidFill>
              </a:rPr>
              <a:t>Seminário </a:t>
            </a:r>
          </a:p>
          <a:p>
            <a:pPr algn="ctr"/>
            <a:r>
              <a:rPr lang="pt-BR" sz="9600" b="1" dirty="0" smtClean="0">
                <a:solidFill>
                  <a:schemeClr val="tx2">
                    <a:lumMod val="75000"/>
                  </a:schemeClr>
                </a:solidFill>
              </a:rPr>
              <a:t>de Iniciação </a:t>
            </a:r>
          </a:p>
          <a:p>
            <a:pPr algn="ctr"/>
            <a:r>
              <a:rPr lang="pt-BR" sz="9600" b="1" dirty="0" smtClean="0">
                <a:solidFill>
                  <a:schemeClr val="tx2">
                    <a:lumMod val="75000"/>
                  </a:schemeClr>
                </a:solidFill>
              </a:rPr>
              <a:t>Científica</a:t>
            </a:r>
          </a:p>
          <a:p>
            <a:pPr algn="ctr"/>
            <a:r>
              <a:rPr lang="pt-BR" sz="9600" b="1" dirty="0" smtClean="0">
                <a:solidFill>
                  <a:schemeClr val="tx2">
                    <a:lumMod val="75000"/>
                  </a:schemeClr>
                </a:solidFill>
              </a:rPr>
              <a:t>2018</a:t>
            </a:r>
            <a:endParaRPr lang="pt-BR" sz="9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35" name="AutoShape 11" descr="Resultado de imagem para grupo de estudos em pastagens e forragicultura ifce"/>
          <p:cNvSpPr>
            <a:spLocks noChangeAspect="1" noChangeArrowheads="1"/>
          </p:cNvSpPr>
          <p:nvPr/>
        </p:nvSpPr>
        <p:spPr bwMode="auto">
          <a:xfrm>
            <a:off x="155575" y="-2933700"/>
            <a:ext cx="6162675" cy="6122988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7" name="AutoShape 13" descr="Resultado de imagem para grupo de estudos em pastagens e forragicultura ifce"/>
          <p:cNvSpPr>
            <a:spLocks noChangeAspect="1" noChangeArrowheads="1"/>
          </p:cNvSpPr>
          <p:nvPr/>
        </p:nvSpPr>
        <p:spPr bwMode="auto">
          <a:xfrm>
            <a:off x="155575" y="-2933700"/>
            <a:ext cx="6162675" cy="6122988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9" name="AutoShape 15" descr="Resultado de imagem para grupo de estudos lais ifce"/>
          <p:cNvSpPr>
            <a:spLocks noChangeAspect="1" noChangeArrowheads="1"/>
          </p:cNvSpPr>
          <p:nvPr/>
        </p:nvSpPr>
        <p:spPr bwMode="auto">
          <a:xfrm>
            <a:off x="155575" y="-7040563"/>
            <a:ext cx="21628100" cy="14670088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1" name="AutoShape 17" descr="Resultado de imagem para grupo de estudos lais ifce"/>
          <p:cNvSpPr>
            <a:spLocks noChangeAspect="1" noChangeArrowheads="1"/>
          </p:cNvSpPr>
          <p:nvPr/>
        </p:nvSpPr>
        <p:spPr bwMode="auto">
          <a:xfrm>
            <a:off x="155575" y="-7040563"/>
            <a:ext cx="21628100" cy="14670088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3" name="AutoShape 19" descr="Resultado de imagem para grupo de estudos em pastagens e forragicultura ifce"/>
          <p:cNvSpPr>
            <a:spLocks noChangeAspect="1" noChangeArrowheads="1"/>
          </p:cNvSpPr>
          <p:nvPr/>
        </p:nvSpPr>
        <p:spPr bwMode="auto">
          <a:xfrm>
            <a:off x="155575" y="-2933700"/>
            <a:ext cx="6162675" cy="6122988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45" name="Picture 21" descr="Olá, estamos reorganizando o LaIS e gostaríamos de saber sua opinião: qual logo você acha mais legal? Deixe sua opin...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609737" y="39748234"/>
            <a:ext cx="4176464" cy="2650558"/>
          </a:xfrm>
          <a:prstGeom prst="rect">
            <a:avLst/>
          </a:prstGeom>
          <a:noFill/>
        </p:spPr>
      </p:pic>
      <p:sp>
        <p:nvSpPr>
          <p:cNvPr id="24" name="Text Box 3414"/>
          <p:cNvSpPr txBox="1">
            <a:spLocks noChangeArrowheads="1"/>
          </p:cNvSpPr>
          <p:nvPr/>
        </p:nvSpPr>
        <p:spPr bwMode="auto">
          <a:xfrm>
            <a:off x="1312863" y="11460461"/>
            <a:ext cx="29835475" cy="2426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6834" tIns="43417" rIns="86834" bIns="43417">
            <a:spAutoFit/>
          </a:bodyPr>
          <a:lstStyle/>
          <a:p>
            <a:pPr marL="1617663" indent="-1617663" algn="ctr" defTabSz="690563"/>
            <a:r>
              <a:rPr lang="pt-BR" sz="4000" b="1" dirty="0" smtClean="0">
                <a:latin typeface="Calibri" pitchFamily="34" charset="0"/>
              </a:rPr>
              <a:t>AAAAAAAAAAAAAAA Nogueira</a:t>
            </a:r>
            <a:r>
              <a:rPr lang="pt-BR" sz="4000" b="1" baseline="30000" dirty="0" smtClean="0">
                <a:latin typeface="Calibri" pitchFamily="34" charset="0"/>
              </a:rPr>
              <a:t>1</a:t>
            </a:r>
            <a:r>
              <a:rPr lang="pt-BR" sz="4000" b="1" dirty="0">
                <a:latin typeface="Calibri" pitchFamily="34" charset="0"/>
              </a:rPr>
              <a:t>; </a:t>
            </a:r>
            <a:r>
              <a:rPr lang="pt-BR" sz="4000" b="1" dirty="0" smtClean="0">
                <a:latin typeface="Calibri" pitchFamily="34" charset="0"/>
              </a:rPr>
              <a:t>BBBBBBBBBBBBBBB Barbosa</a:t>
            </a:r>
            <a:r>
              <a:rPr lang="pt-BR" sz="4000" b="1" baseline="30000" dirty="0" smtClean="0">
                <a:latin typeface="Calibri" pitchFamily="34" charset="0"/>
              </a:rPr>
              <a:t>1</a:t>
            </a:r>
            <a:r>
              <a:rPr lang="pt-BR" sz="4000" b="1" dirty="0">
                <a:latin typeface="Calibri" pitchFamily="34" charset="0"/>
              </a:rPr>
              <a:t>; </a:t>
            </a:r>
            <a:r>
              <a:rPr lang="pt-BR" sz="4000" b="1" dirty="0" smtClean="0">
                <a:latin typeface="Calibri" pitchFamily="34" charset="0"/>
              </a:rPr>
              <a:t>CCCCCCCCCCCCCCCCCCC Ferreira</a:t>
            </a:r>
            <a:r>
              <a:rPr lang="pt-BR" sz="4000" b="1" baseline="30000" dirty="0" smtClean="0">
                <a:latin typeface="Calibri" pitchFamily="34" charset="0"/>
              </a:rPr>
              <a:t>1</a:t>
            </a:r>
            <a:r>
              <a:rPr lang="pt-BR" sz="4000" b="1" dirty="0">
                <a:latin typeface="Calibri" pitchFamily="34" charset="0"/>
              </a:rPr>
              <a:t>; </a:t>
            </a:r>
            <a:r>
              <a:rPr lang="pt-BR" sz="4000" b="1" dirty="0" smtClean="0">
                <a:latin typeface="Calibri" pitchFamily="34" charset="0"/>
              </a:rPr>
              <a:t>DDDDDDDDDDDDDDDD Veira</a:t>
            </a:r>
            <a:r>
              <a:rPr lang="pt-BR" sz="4000" b="1" baseline="30000" dirty="0" smtClean="0">
                <a:latin typeface="Calibri" pitchFamily="34" charset="0"/>
              </a:rPr>
              <a:t>1</a:t>
            </a:r>
            <a:r>
              <a:rPr lang="pt-BR" sz="4000" b="1" dirty="0" smtClean="0">
                <a:latin typeface="Calibri" pitchFamily="34" charset="0"/>
              </a:rPr>
              <a:t>; EEEEEEEEEEEEE Éder-Silva</a:t>
            </a:r>
            <a:r>
              <a:rPr lang="pt-BR" sz="4000" b="1" baseline="30000" dirty="0" smtClean="0">
                <a:latin typeface="Calibri" pitchFamily="34" charset="0"/>
              </a:rPr>
              <a:t>3</a:t>
            </a:r>
            <a:r>
              <a:rPr lang="pt-BR" sz="4000" b="1" dirty="0" smtClean="0">
                <a:latin typeface="Calibri" pitchFamily="34" charset="0"/>
              </a:rPr>
              <a:t> </a:t>
            </a:r>
            <a:endParaRPr lang="pt-BR" sz="4000" b="1" dirty="0">
              <a:latin typeface="Calibri" pitchFamily="34" charset="0"/>
            </a:endParaRPr>
          </a:p>
          <a:p>
            <a:pPr marL="1617663" indent="-1617663" algn="ctr" defTabSz="690563" eaLnBrk="1" hangingPunct="1"/>
            <a:r>
              <a:rPr lang="pt-BR" sz="3600" dirty="0">
                <a:latin typeface="Calibri" pitchFamily="34" charset="0"/>
                <a:ea typeface="MS PGothic" pitchFamily="34" charset="-128"/>
                <a:cs typeface="FrankRuehl" pitchFamily="34" charset="-79"/>
              </a:rPr>
              <a:t>¹Bolsista, Instituto Federal de Educação, Ciência e Tecnologia da Ceará – </a:t>
            </a:r>
            <a:r>
              <a:rPr lang="pt-BR" sz="3600" i="1" dirty="0">
                <a:latin typeface="Calibri" pitchFamily="34" charset="0"/>
                <a:ea typeface="MS PGothic" pitchFamily="34" charset="-128"/>
                <a:cs typeface="FrankRuehl" pitchFamily="34" charset="-79"/>
              </a:rPr>
              <a:t>Campus Crato</a:t>
            </a:r>
            <a:endParaRPr lang="pt-BR" sz="3600" dirty="0">
              <a:latin typeface="Calibri" pitchFamily="34" charset="0"/>
              <a:ea typeface="MS PGothic" pitchFamily="34" charset="-128"/>
              <a:cs typeface="FrankRuehl" pitchFamily="34" charset="-79"/>
            </a:endParaRPr>
          </a:p>
          <a:p>
            <a:pPr marL="1617663" indent="-1617663" algn="ctr" defTabSz="690563" eaLnBrk="1" hangingPunct="1"/>
            <a:r>
              <a:rPr lang="pt-BR" sz="3600" dirty="0">
                <a:latin typeface="Calibri" pitchFamily="34" charset="0"/>
                <a:ea typeface="MS PGothic" pitchFamily="34" charset="-128"/>
                <a:cs typeface="FrankRuehl" pitchFamily="34" charset="-79"/>
              </a:rPr>
              <a:t> </a:t>
            </a:r>
            <a:r>
              <a:rPr lang="pt-BR" sz="3600" baseline="30000" dirty="0" smtClean="0">
                <a:latin typeface="Calibri" pitchFamily="34" charset="0"/>
                <a:ea typeface="MS PGothic" pitchFamily="34" charset="-128"/>
                <a:cs typeface="FrankRuehl" pitchFamily="34" charset="-79"/>
              </a:rPr>
              <a:t>3</a:t>
            </a:r>
            <a:r>
              <a:rPr lang="pt-BR" sz="3600" dirty="0" smtClean="0">
                <a:latin typeface="Calibri" pitchFamily="34" charset="0"/>
                <a:ea typeface="MS PGothic" pitchFamily="34" charset="-128"/>
                <a:cs typeface="FrankRuehl" pitchFamily="34" charset="-79"/>
              </a:rPr>
              <a:t>Orientador</a:t>
            </a:r>
            <a:r>
              <a:rPr lang="pt-BR" sz="3600" dirty="0">
                <a:latin typeface="Calibri" pitchFamily="34" charset="0"/>
                <a:ea typeface="MS PGothic" pitchFamily="34" charset="-128"/>
                <a:cs typeface="FrankRuehl" pitchFamily="34" charset="-79"/>
              </a:rPr>
              <a:t>, Instituto Federal de Educação, Ciência e Tecnologia da Ceará – </a:t>
            </a:r>
            <a:r>
              <a:rPr lang="pt-BR" sz="3600" i="1" dirty="0">
                <a:latin typeface="Calibri" pitchFamily="34" charset="0"/>
                <a:ea typeface="MS PGothic" pitchFamily="34" charset="-128"/>
                <a:cs typeface="FrankRuehl" pitchFamily="34" charset="-79"/>
              </a:rPr>
              <a:t>Campus Crato</a:t>
            </a:r>
            <a:r>
              <a:rPr lang="pt-BR" sz="3600" dirty="0">
                <a:latin typeface="Calibri" pitchFamily="34" charset="0"/>
                <a:ea typeface="MS PGothic" pitchFamily="34" charset="-128"/>
                <a:cs typeface="FrankRuehl" pitchFamily="34" charset="-79"/>
              </a:rPr>
              <a:t>, erllens@ifce.edu.br</a:t>
            </a:r>
            <a:endParaRPr lang="pt-BR" sz="3300" dirty="0">
              <a:latin typeface="Calibri" pitchFamily="34" charset="0"/>
              <a:ea typeface="MS PGothic" pitchFamily="34" charset="-128"/>
              <a:cs typeface="FrankRuehl" pitchFamily="34" charset="-79"/>
            </a:endParaRPr>
          </a:p>
        </p:txBody>
      </p:sp>
      <p:pic>
        <p:nvPicPr>
          <p:cNvPr id="28" name="Picture 5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rcRect/>
          <a:stretch>
            <a:fillRect/>
          </a:stretch>
        </p:blipFill>
        <p:spPr bwMode="auto">
          <a:xfrm>
            <a:off x="1239090" y="14401899"/>
            <a:ext cx="13954823" cy="1290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Retângulo 46"/>
          <p:cNvSpPr>
            <a:spLocks noChangeArrowheads="1"/>
          </p:cNvSpPr>
          <p:nvPr/>
        </p:nvSpPr>
        <p:spPr bwMode="auto">
          <a:xfrm>
            <a:off x="1741488" y="14670665"/>
            <a:ext cx="4109979" cy="769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12" tIns="45704" rIns="91412" bIns="45704">
            <a:spAutoFit/>
          </a:bodyPr>
          <a:lstStyle/>
          <a:p>
            <a:pPr defTabSz="102043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4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1. INTRODUÇÃO </a:t>
            </a:r>
          </a:p>
        </p:txBody>
      </p:sp>
      <p:pic>
        <p:nvPicPr>
          <p:cNvPr id="32" name="Picture 5"/>
          <p:cNvPicPr>
            <a:picLocks noChangeAspect="1" noChangeArrowheads="1"/>
          </p:cNvPicPr>
          <p:nvPr/>
        </p:nvPicPr>
        <p:blipFill>
          <a:blip r:embed="rId8" cstate="print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rcRect/>
          <a:stretch>
            <a:fillRect/>
          </a:stretch>
        </p:blipFill>
        <p:spPr bwMode="auto">
          <a:xfrm>
            <a:off x="17237060" y="14401900"/>
            <a:ext cx="13942629" cy="1285877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33" name="Retângulo 53"/>
          <p:cNvSpPr>
            <a:spLocks noChangeArrowheads="1"/>
          </p:cNvSpPr>
          <p:nvPr/>
        </p:nvSpPr>
        <p:spPr bwMode="auto">
          <a:xfrm>
            <a:off x="17753457" y="14685849"/>
            <a:ext cx="8331200" cy="769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2" tIns="45704" rIns="91412" bIns="45704">
            <a:spAutoFit/>
          </a:bodyPr>
          <a:lstStyle/>
          <a:p>
            <a:pPr defTabSz="102043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4.  </a:t>
            </a:r>
            <a:r>
              <a:rPr lang="en-US" sz="44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RESULTADOS E DISCUSSÃO</a:t>
            </a:r>
            <a:endParaRPr lang="pt-BR" sz="44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40" name="Straight Connector 2"/>
          <p:cNvCxnSpPr/>
          <p:nvPr/>
        </p:nvCxnSpPr>
        <p:spPr>
          <a:xfrm flipV="1">
            <a:off x="16058009" y="14315752"/>
            <a:ext cx="114251" cy="2428083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Text Box 3434"/>
          <p:cNvSpPr txBox="1">
            <a:spLocks noChangeArrowheads="1"/>
          </p:cNvSpPr>
          <p:nvPr/>
        </p:nvSpPr>
        <p:spPr bwMode="auto">
          <a:xfrm>
            <a:off x="1035050" y="9120486"/>
            <a:ext cx="30351413" cy="2308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90" tIns="45945" rIns="91890" bIns="45945">
            <a:spAutoFit/>
          </a:bodyPr>
          <a:lstStyle/>
          <a:p>
            <a:pPr algn="ctr" defTabSz="690563" eaLnBrk="1" hangingPunct="1">
              <a:spcBef>
                <a:spcPct val="50000"/>
              </a:spcBef>
            </a:pPr>
            <a:r>
              <a:rPr lang="pt-BR" sz="7200" b="1" dirty="0" smtClean="0"/>
              <a:t>OBSERVAÇÕES </a:t>
            </a:r>
            <a:r>
              <a:rPr lang="pt-BR" sz="7200" b="1" dirty="0"/>
              <a:t>COMPORTAMENTAIS DE MATRIZES OVINAS SOB </a:t>
            </a:r>
            <a:r>
              <a:rPr lang="pt-BR" sz="7200" b="1" dirty="0" smtClean="0"/>
              <a:t>PASTEJO AAAAAAAAAAAAAAAAAAAAAAAAAAAAAAAAAAAAA</a:t>
            </a:r>
            <a:endParaRPr lang="pt-BR" sz="7200" b="1" dirty="0">
              <a:latin typeface="Calibri" pitchFamily="34" charset="0"/>
              <a:ea typeface="MS PGothic" pitchFamily="34" charset="-128"/>
              <a:cs typeface="Calibri" pitchFamily="34" charset="0"/>
            </a:endParaRPr>
          </a:p>
        </p:txBody>
      </p:sp>
      <p:pic>
        <p:nvPicPr>
          <p:cNvPr id="1046" name="Picture 22" descr="C:\Users\Herlens Eder\Documents\G-PASF\1a. G-Pasf atual 2016.1.jpg"/>
          <p:cNvPicPr>
            <a:picLocks noChangeAspect="1" noChangeArrowheads="1"/>
          </p:cNvPicPr>
          <p:nvPr/>
        </p:nvPicPr>
        <p:blipFill>
          <a:blip r:embed="rId9" cstate="print"/>
          <a:srcRect l="4719" t="11241" r="5704" b="16039"/>
          <a:stretch>
            <a:fillRect/>
          </a:stretch>
        </p:blipFill>
        <p:spPr bwMode="auto">
          <a:xfrm>
            <a:off x="8713193" y="39601139"/>
            <a:ext cx="3168352" cy="2883881"/>
          </a:xfrm>
          <a:prstGeom prst="rect">
            <a:avLst/>
          </a:prstGeom>
          <a:noFill/>
        </p:spPr>
      </p:pic>
      <p:pic>
        <p:nvPicPr>
          <p:cNvPr id="50" name="Picture 5"/>
          <p:cNvPicPr>
            <a:picLocks noChangeAspect="1" noChangeArrowheads="1"/>
          </p:cNvPicPr>
          <p:nvPr/>
        </p:nvPicPr>
        <p:blipFill>
          <a:blip r:embed="rId8" cstate="print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rcRect/>
          <a:stretch>
            <a:fillRect/>
          </a:stretch>
        </p:blipFill>
        <p:spPr bwMode="auto">
          <a:xfrm>
            <a:off x="17237060" y="26643260"/>
            <a:ext cx="13942629" cy="1285877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51" name="Retângulo 53"/>
          <p:cNvSpPr>
            <a:spLocks noChangeArrowheads="1"/>
          </p:cNvSpPr>
          <p:nvPr/>
        </p:nvSpPr>
        <p:spPr bwMode="auto">
          <a:xfrm>
            <a:off x="17753457" y="26889112"/>
            <a:ext cx="8331200" cy="769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2" tIns="45704" rIns="91412" bIns="45704">
            <a:spAutoFit/>
          </a:bodyPr>
          <a:lstStyle/>
          <a:p>
            <a:pPr defTabSz="102043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5.  CONCLUSÃO</a:t>
            </a:r>
            <a:endParaRPr lang="pt-BR" sz="44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4" name="Picture 5"/>
          <p:cNvPicPr>
            <a:picLocks noChangeAspect="1" noChangeArrowheads="1"/>
          </p:cNvPicPr>
          <p:nvPr/>
        </p:nvPicPr>
        <p:blipFill>
          <a:blip r:embed="rId8" cstate="print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rcRect/>
          <a:stretch>
            <a:fillRect/>
          </a:stretch>
        </p:blipFill>
        <p:spPr bwMode="auto">
          <a:xfrm>
            <a:off x="17189938" y="35010641"/>
            <a:ext cx="13942629" cy="1285877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55" name="Retângulo 53"/>
          <p:cNvSpPr>
            <a:spLocks noChangeArrowheads="1"/>
          </p:cNvSpPr>
          <p:nvPr/>
        </p:nvSpPr>
        <p:spPr bwMode="auto">
          <a:xfrm>
            <a:off x="17706335" y="35294590"/>
            <a:ext cx="8331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2" tIns="45704" rIns="91412" bIns="45704">
            <a:spAutoFit/>
          </a:bodyPr>
          <a:lstStyle/>
          <a:p>
            <a:pPr defTabSz="1813825">
              <a:defRPr/>
            </a:pPr>
            <a:r>
              <a:rPr lang="en-US" sz="40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7. REFERÊNCIAS</a:t>
            </a:r>
            <a:endParaRPr lang="pt-BR" sz="40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6" name="Picture 5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rcRect/>
          <a:stretch>
            <a:fillRect/>
          </a:stretch>
        </p:blipFill>
        <p:spPr bwMode="auto">
          <a:xfrm>
            <a:off x="1243793" y="21320073"/>
            <a:ext cx="13954823" cy="1290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" name="Retângulo 46"/>
          <p:cNvSpPr>
            <a:spLocks noChangeArrowheads="1"/>
          </p:cNvSpPr>
          <p:nvPr/>
        </p:nvSpPr>
        <p:spPr bwMode="auto">
          <a:xfrm>
            <a:off x="1746191" y="21588839"/>
            <a:ext cx="3171196" cy="769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12" tIns="45704" rIns="91412" bIns="45704">
            <a:spAutoFit/>
          </a:bodyPr>
          <a:lstStyle/>
          <a:p>
            <a:pPr marL="514185" indent="-514185" defTabSz="1020437">
              <a:defRPr/>
            </a:pPr>
            <a:r>
              <a:rPr lang="en-US" sz="4400" b="1" dirty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2. </a:t>
            </a:r>
            <a:r>
              <a:rPr lang="en-US" sz="44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OBJETIVO </a:t>
            </a:r>
            <a:endParaRPr lang="pt-BR" sz="44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8" name="Picture 5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rcRect/>
          <a:stretch>
            <a:fillRect/>
          </a:stretch>
        </p:blipFill>
        <p:spPr bwMode="auto">
          <a:xfrm>
            <a:off x="1230144" y="25131092"/>
            <a:ext cx="13954823" cy="1290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" name="Retângulo 46"/>
          <p:cNvSpPr>
            <a:spLocks noChangeArrowheads="1"/>
          </p:cNvSpPr>
          <p:nvPr/>
        </p:nvSpPr>
        <p:spPr bwMode="auto">
          <a:xfrm>
            <a:off x="1732542" y="25399858"/>
            <a:ext cx="6221583" cy="769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12" tIns="45704" rIns="91412" bIns="45704">
            <a:spAutoFit/>
          </a:bodyPr>
          <a:lstStyle/>
          <a:p>
            <a:pPr marL="514185" indent="-514185" defTabSz="1020437">
              <a:defRPr/>
            </a:pPr>
            <a:r>
              <a:rPr lang="en-US" sz="44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anose="02020603050405020304" pitchFamily="18" charset="0"/>
              </a:rPr>
              <a:t>3.  </a:t>
            </a:r>
            <a:r>
              <a:rPr lang="en-US" sz="44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MATERIAL E MÉTODOS</a:t>
            </a:r>
            <a:endParaRPr lang="pt-BR" sz="44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0" name="CaixaDeTexto 59"/>
          <p:cNvSpPr txBox="1"/>
          <p:nvPr/>
        </p:nvSpPr>
        <p:spPr>
          <a:xfrm>
            <a:off x="1224361" y="15834504"/>
            <a:ext cx="13897544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2238375"/>
            <a:r>
              <a:rPr lang="pt-BR" sz="2800" dirty="0" smtClean="0">
                <a:latin typeface="Calibri" pitchFamily="34" charset="0"/>
              </a:rPr>
              <a:t>	</a:t>
            </a:r>
            <a:r>
              <a:rPr lang="pt-BR" sz="3000" dirty="0" smtClean="0">
                <a:latin typeface="Calibri" pitchFamily="34" charset="0"/>
              </a:rPr>
              <a:t>O pôster deve ser elaborado no tamanho 120 cm de altura x 90 cm de largura, em duas ou três colunas, devendo conter, obrigatoriamente: a logomarca do evento, o título do artigo, o nome dos autores seguidos de identificação, introdução, material e métodos, resultados e discussão, conclusão, agradecimentos e referências. </a:t>
            </a:r>
          </a:p>
          <a:p>
            <a:pPr algn="just" defTabSz="2238375"/>
            <a:r>
              <a:rPr lang="pt-BR" sz="3000" dirty="0" smtClean="0">
                <a:solidFill>
                  <a:srgbClr val="000000"/>
                </a:solidFill>
                <a:latin typeface="Calibri" pitchFamily="34" charset="0"/>
              </a:rPr>
              <a:t>	</a:t>
            </a:r>
            <a:r>
              <a:rPr lang="pt-PT" sz="3000" dirty="0" smtClean="0">
                <a:solidFill>
                  <a:srgbClr val="000000"/>
                </a:solidFill>
                <a:latin typeface="Calibri" pitchFamily="34" charset="0"/>
              </a:rPr>
              <a:t>O título deve ser bem destacado, permitindo que o visitante tenha facilidade em identificar o trabalho. Utilize fonte Calibri, tamanho de fonte 72 como mínimo para título, </a:t>
            </a:r>
            <a:r>
              <a:rPr lang="pt-BR" sz="3000" dirty="0" smtClean="0">
                <a:latin typeface="Calibri" pitchFamily="34" charset="0"/>
              </a:rPr>
              <a:t>36 para os cabeçalhos</a:t>
            </a:r>
            <a:r>
              <a:rPr lang="pt-PT" sz="3000" dirty="0" smtClean="0">
                <a:solidFill>
                  <a:srgbClr val="000000"/>
                </a:solidFill>
                <a:latin typeface="Calibri" pitchFamily="34" charset="0"/>
              </a:rPr>
              <a:t> e fonte 30 como mínimo para conteúdo. </a:t>
            </a:r>
          </a:p>
          <a:p>
            <a:pPr algn="just" defTabSz="2238375"/>
            <a:endParaRPr lang="pt-BR" sz="2800" dirty="0" smtClean="0"/>
          </a:p>
          <a:p>
            <a:pPr algn="just" defTabSz="2238375"/>
            <a:endParaRPr lang="pt-BR" sz="2800" dirty="0"/>
          </a:p>
          <a:p>
            <a:pPr algn="just" defTabSz="2238375"/>
            <a:endParaRPr lang="pt-BR" sz="2800" dirty="0" smtClean="0"/>
          </a:p>
          <a:p>
            <a:pPr algn="just" defTabSz="2238375"/>
            <a:endParaRPr lang="pt-BR" sz="2800" dirty="0"/>
          </a:p>
          <a:p>
            <a:pPr algn="just" defTabSz="2238375"/>
            <a:endParaRPr lang="pt-BR" sz="2800" dirty="0"/>
          </a:p>
        </p:txBody>
      </p:sp>
      <p:sp>
        <p:nvSpPr>
          <p:cNvPr id="61" name="CaixaDeTexto 60"/>
          <p:cNvSpPr txBox="1"/>
          <p:nvPr/>
        </p:nvSpPr>
        <p:spPr>
          <a:xfrm>
            <a:off x="1224361" y="22675264"/>
            <a:ext cx="138975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2238375"/>
            <a:r>
              <a:rPr lang="pt-BR" sz="3000" dirty="0" smtClean="0"/>
              <a:t>	Foi avaliar o desempenho dos reprodutores com mais de um ano de vida da raça White </a:t>
            </a:r>
            <a:r>
              <a:rPr lang="pt-BR" sz="3000" dirty="0" err="1" smtClean="0"/>
              <a:t>Dorper</a:t>
            </a:r>
            <a:r>
              <a:rPr lang="pt-BR" sz="3000" dirty="0" smtClean="0"/>
              <a:t> a pasto utilizando o suplemento XXXXXXXX ofertados YYYYYYYYYYYYY...</a:t>
            </a:r>
          </a:p>
          <a:p>
            <a:pPr algn="just" defTabSz="2238375"/>
            <a:endParaRPr lang="pt-BR" sz="3000" dirty="0"/>
          </a:p>
          <a:p>
            <a:pPr algn="just" defTabSz="2238375"/>
            <a:endParaRPr lang="pt-BR" sz="3000" dirty="0" smtClean="0"/>
          </a:p>
          <a:p>
            <a:pPr algn="just" defTabSz="2238375"/>
            <a:endParaRPr lang="pt-BR" sz="3000" dirty="0"/>
          </a:p>
        </p:txBody>
      </p:sp>
      <p:sp>
        <p:nvSpPr>
          <p:cNvPr id="62" name="CaixaDeTexto 61"/>
          <p:cNvSpPr txBox="1"/>
          <p:nvPr/>
        </p:nvSpPr>
        <p:spPr>
          <a:xfrm>
            <a:off x="1224361" y="26556731"/>
            <a:ext cx="13897544" cy="1532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2247900"/>
            <a:r>
              <a:rPr lang="pt-PT" sz="3000" dirty="0" smtClean="0">
                <a:solidFill>
                  <a:srgbClr val="000000"/>
                </a:solidFill>
                <a:latin typeface="Calibri" pitchFamily="34" charset="0"/>
              </a:rPr>
              <a:t>	O pôster deverá conter informações referentes ao resumo proposto no momento da submissão a ser apresentado ao SEMIC 2018 para avaliação.</a:t>
            </a:r>
          </a:p>
          <a:p>
            <a:pPr algn="just" defTabSz="2247900"/>
            <a:r>
              <a:rPr lang="pt-PT" sz="3000" dirty="0">
                <a:solidFill>
                  <a:srgbClr val="000000"/>
                </a:solidFill>
                <a:latin typeface="Calibri" pitchFamily="34" charset="0"/>
              </a:rPr>
              <a:t>	</a:t>
            </a:r>
            <a:r>
              <a:rPr lang="pt-PT" sz="3000" dirty="0" smtClean="0">
                <a:solidFill>
                  <a:srgbClr val="000000"/>
                </a:solidFill>
                <a:latin typeface="Calibri" pitchFamily="34" charset="0"/>
              </a:rPr>
              <a:t>As informações apresentadas no pôster devem ser concisas e claras.</a:t>
            </a:r>
          </a:p>
          <a:p>
            <a:pPr algn="just" defTabSz="2247900"/>
            <a:r>
              <a:rPr lang="pt-PT" sz="3000" dirty="0">
                <a:solidFill>
                  <a:srgbClr val="000000"/>
                </a:solidFill>
                <a:latin typeface="Calibri" pitchFamily="34" charset="0"/>
              </a:rPr>
              <a:t>	</a:t>
            </a:r>
            <a:r>
              <a:rPr lang="pt-BR" sz="3000" dirty="0" smtClean="0">
                <a:latin typeface="Calibri" pitchFamily="34" charset="0"/>
              </a:rPr>
              <a:t>Será obrigatória a presença de um dos autores no horário de apresentação do pôster para receber a certificação do SEMIC 2018.</a:t>
            </a:r>
          </a:p>
          <a:p>
            <a:pPr algn="just" defTabSz="2247900"/>
            <a:r>
              <a:rPr lang="pt-BR" sz="3000" dirty="0">
                <a:latin typeface="Calibri" pitchFamily="34" charset="0"/>
              </a:rPr>
              <a:t>	</a:t>
            </a:r>
            <a:r>
              <a:rPr lang="pt-BR" sz="3000" dirty="0" smtClean="0">
                <a:latin typeface="Calibri" pitchFamily="34" charset="0"/>
              </a:rPr>
              <a:t>Pode inserir imagens na metodologia e/ou nos resultados.</a:t>
            </a:r>
          </a:p>
          <a:p>
            <a:pPr algn="just" defTabSz="2247900"/>
            <a:r>
              <a:rPr lang="pt-BR" sz="3000" dirty="0">
                <a:latin typeface="Calibri" pitchFamily="34" charset="0"/>
              </a:rPr>
              <a:t>	</a:t>
            </a:r>
            <a:r>
              <a:rPr lang="pt-BR" sz="3000" dirty="0" smtClean="0">
                <a:latin typeface="Calibri" pitchFamily="34" charset="0"/>
              </a:rPr>
              <a:t>Esquemas para apresentar a metodologia podem ser utilizados.</a:t>
            </a:r>
          </a:p>
          <a:p>
            <a:pPr algn="just" defTabSz="2247900"/>
            <a:r>
              <a:rPr lang="pt-BR" sz="3000" dirty="0" smtClean="0">
                <a:latin typeface="Calibri" pitchFamily="34" charset="0"/>
              </a:rPr>
              <a:t>	As figuras são peças-chave em um pôster e devem ter um grande destaque. São elas que, em um primeiro momento, fisgarão os visitantes. Em um segundo momento, são as  figuras que vão ajudar a dar sustentação aos seus argumentos, de maneira muito mais eficaz do que os textos, quando bem combinadas com os diagramas e esquemas. Nunca deixe de citar as fontes das figuras que pegar emprestadas. </a:t>
            </a:r>
          </a:p>
          <a:p>
            <a:pPr algn="just" defTabSz="2247900"/>
            <a:endParaRPr lang="pt-BR" sz="3000" dirty="0" smtClean="0">
              <a:latin typeface="Calibri" pitchFamily="34" charset="0"/>
            </a:endParaRPr>
          </a:p>
          <a:p>
            <a:pPr algn="just" defTabSz="2238375"/>
            <a:endParaRPr lang="pt-BR" sz="3000" dirty="0"/>
          </a:p>
          <a:p>
            <a:pPr algn="just" defTabSz="2238375"/>
            <a:endParaRPr lang="pt-BR" sz="3000" dirty="0" smtClean="0"/>
          </a:p>
          <a:p>
            <a:pPr algn="just" defTabSz="2238375"/>
            <a:endParaRPr lang="pt-BR" sz="3000" dirty="0"/>
          </a:p>
          <a:p>
            <a:pPr algn="just" defTabSz="2238375"/>
            <a:endParaRPr lang="pt-BR" sz="3000" dirty="0" smtClean="0"/>
          </a:p>
          <a:p>
            <a:pPr algn="just" defTabSz="2238375"/>
            <a:endParaRPr lang="pt-BR" sz="3000" dirty="0"/>
          </a:p>
          <a:p>
            <a:pPr algn="just" defTabSz="2238375"/>
            <a:endParaRPr lang="pt-BR" sz="3000" dirty="0" smtClean="0"/>
          </a:p>
          <a:p>
            <a:pPr algn="just" defTabSz="2238375"/>
            <a:endParaRPr lang="pt-BR" sz="3000" dirty="0"/>
          </a:p>
          <a:p>
            <a:pPr algn="just" defTabSz="2238375"/>
            <a:endParaRPr lang="pt-BR" sz="3000" dirty="0" smtClean="0"/>
          </a:p>
          <a:p>
            <a:pPr algn="just" defTabSz="2238375"/>
            <a:endParaRPr lang="pt-BR" sz="3000" dirty="0"/>
          </a:p>
          <a:p>
            <a:pPr algn="just" defTabSz="2238375"/>
            <a:endParaRPr lang="pt-BR" sz="3000" dirty="0" smtClean="0"/>
          </a:p>
          <a:p>
            <a:pPr algn="just" defTabSz="2238375"/>
            <a:endParaRPr lang="pt-BR" sz="3000" dirty="0"/>
          </a:p>
          <a:p>
            <a:pPr algn="just" defTabSz="2238375"/>
            <a:endParaRPr lang="pt-BR" sz="3000" dirty="0" smtClean="0"/>
          </a:p>
          <a:p>
            <a:pPr algn="just" defTabSz="2238375"/>
            <a:endParaRPr lang="pt-BR" sz="3000" dirty="0"/>
          </a:p>
          <a:p>
            <a:pPr algn="just" defTabSz="2238375"/>
            <a:endParaRPr lang="pt-BR" sz="3000" dirty="0" smtClean="0"/>
          </a:p>
          <a:p>
            <a:pPr algn="just" defTabSz="2238375"/>
            <a:endParaRPr lang="pt-BR" sz="3000" dirty="0"/>
          </a:p>
          <a:p>
            <a:pPr algn="just" defTabSz="2238375"/>
            <a:endParaRPr lang="pt-BR" sz="3000" dirty="0" smtClean="0"/>
          </a:p>
          <a:p>
            <a:pPr algn="just" defTabSz="2238375"/>
            <a:endParaRPr lang="pt-BR" sz="3000" dirty="0"/>
          </a:p>
          <a:p>
            <a:pPr algn="just" defTabSz="2238375"/>
            <a:endParaRPr lang="pt-BR" sz="3000" dirty="0" smtClean="0"/>
          </a:p>
          <a:p>
            <a:pPr algn="just" defTabSz="2238375"/>
            <a:endParaRPr lang="pt-BR" sz="3000" dirty="0"/>
          </a:p>
        </p:txBody>
      </p:sp>
      <p:sp>
        <p:nvSpPr>
          <p:cNvPr id="63" name="CaixaDeTexto 62"/>
          <p:cNvSpPr txBox="1"/>
          <p:nvPr/>
        </p:nvSpPr>
        <p:spPr>
          <a:xfrm>
            <a:off x="17282145" y="15986076"/>
            <a:ext cx="138975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2057400"/>
            <a:r>
              <a:rPr lang="pt-BR" sz="3000" dirty="0" smtClean="0">
                <a:solidFill>
                  <a:srgbClr val="000000"/>
                </a:solidFill>
                <a:latin typeface="Calibri" pitchFamily="34" charset="0"/>
              </a:rPr>
              <a:t>	O pôster deve ser legível a uma distância de pelo menos 1 m.</a:t>
            </a:r>
          </a:p>
          <a:p>
            <a:pPr algn="just" defTabSz="2057400"/>
            <a:r>
              <a:rPr lang="pt-BR" sz="3000" dirty="0">
                <a:solidFill>
                  <a:srgbClr val="000000"/>
                </a:solidFill>
                <a:latin typeface="Calibri" pitchFamily="34" charset="0"/>
              </a:rPr>
              <a:t>	</a:t>
            </a:r>
            <a:endParaRPr lang="pt-BR" sz="3000" dirty="0"/>
          </a:p>
          <a:p>
            <a:pPr algn="just" defTabSz="2238375"/>
            <a:endParaRPr lang="pt-BR" sz="3000" dirty="0" smtClean="0"/>
          </a:p>
          <a:p>
            <a:pPr algn="just" defTabSz="2238375"/>
            <a:endParaRPr lang="pt-BR" sz="3000" dirty="0"/>
          </a:p>
        </p:txBody>
      </p:sp>
      <p:sp>
        <p:nvSpPr>
          <p:cNvPr id="64" name="CaixaDeTexto 63"/>
          <p:cNvSpPr txBox="1"/>
          <p:nvPr/>
        </p:nvSpPr>
        <p:spPr>
          <a:xfrm>
            <a:off x="17282145" y="28073153"/>
            <a:ext cx="13897544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2247900">
              <a:spcAft>
                <a:spcPts val="600"/>
              </a:spcAft>
            </a:pPr>
            <a:r>
              <a:rPr lang="pt-BR" sz="3000" dirty="0">
                <a:latin typeface="Calibri" pitchFamily="34" charset="0"/>
              </a:rPr>
              <a:t>	</a:t>
            </a:r>
            <a:r>
              <a:rPr lang="pt-BR" sz="3000" dirty="0" smtClean="0">
                <a:latin typeface="Calibri" pitchFamily="34" charset="0"/>
              </a:rPr>
              <a:t>1. Acima de tudo, um bom pôster deve ter pouco texto. É preferível usar frases diretas e curtas, organizadas em tópicos, ao invés de orações longas e estruturas complexas.</a:t>
            </a:r>
          </a:p>
          <a:p>
            <a:pPr algn="just" defTabSz="2247900">
              <a:spcAft>
                <a:spcPts val="600"/>
              </a:spcAft>
            </a:pPr>
            <a:r>
              <a:rPr lang="pt-BR" sz="3000" dirty="0">
                <a:latin typeface="Calibri" pitchFamily="34" charset="0"/>
              </a:rPr>
              <a:t>	</a:t>
            </a:r>
            <a:r>
              <a:rPr lang="pt-BR" sz="3000" dirty="0" smtClean="0">
                <a:latin typeface="Calibri" pitchFamily="34" charset="0"/>
              </a:rPr>
              <a:t>2. Deve-se concluir somente o que foi comprovado.</a:t>
            </a:r>
          </a:p>
          <a:p>
            <a:pPr algn="just" defTabSz="2247900">
              <a:spcAft>
                <a:spcPts val="600"/>
              </a:spcAft>
            </a:pPr>
            <a:r>
              <a:rPr lang="pt-BR" sz="3000" dirty="0">
                <a:latin typeface="Calibri" pitchFamily="34" charset="0"/>
              </a:rPr>
              <a:t>	</a:t>
            </a:r>
            <a:r>
              <a:rPr lang="pt-BR" sz="3000" dirty="0" smtClean="0">
                <a:latin typeface="Calibri" pitchFamily="34" charset="0"/>
              </a:rPr>
              <a:t>3. As conclusões de qualquer trabalho científico devem responder aos objetivos propostos do mesmo, em tópicos.</a:t>
            </a:r>
          </a:p>
          <a:p>
            <a:pPr algn="just" defTabSz="2238375"/>
            <a:endParaRPr lang="pt-BR" sz="3000" dirty="0"/>
          </a:p>
          <a:p>
            <a:pPr algn="just" defTabSz="2238375"/>
            <a:endParaRPr lang="pt-BR" sz="3000" dirty="0" smtClean="0"/>
          </a:p>
          <a:p>
            <a:pPr algn="just" defTabSz="2238375"/>
            <a:endParaRPr lang="pt-BR" sz="3000" dirty="0"/>
          </a:p>
          <a:p>
            <a:pPr algn="just" defTabSz="2238375"/>
            <a:endParaRPr lang="pt-BR" sz="3000" dirty="0" smtClean="0"/>
          </a:p>
        </p:txBody>
      </p:sp>
      <p:pic>
        <p:nvPicPr>
          <p:cNvPr id="65" name="Picture 5"/>
          <p:cNvPicPr>
            <a:picLocks noChangeAspect="1" noChangeArrowheads="1"/>
          </p:cNvPicPr>
          <p:nvPr/>
        </p:nvPicPr>
        <p:blipFill>
          <a:blip r:embed="rId8" cstate="print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rcRect/>
          <a:stretch>
            <a:fillRect/>
          </a:stretch>
        </p:blipFill>
        <p:spPr bwMode="auto">
          <a:xfrm>
            <a:off x="17309068" y="31074139"/>
            <a:ext cx="13942629" cy="1285877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66" name="Retângulo 53"/>
          <p:cNvSpPr>
            <a:spLocks noChangeArrowheads="1"/>
          </p:cNvSpPr>
          <p:nvPr/>
        </p:nvSpPr>
        <p:spPr bwMode="auto">
          <a:xfrm>
            <a:off x="17825465" y="31334677"/>
            <a:ext cx="8331200" cy="769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2" tIns="45704" rIns="91412" bIns="45704">
            <a:spAutoFit/>
          </a:bodyPr>
          <a:lstStyle/>
          <a:p>
            <a:pPr defTabSz="102043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6.  AGRADECIMENTOS</a:t>
            </a:r>
            <a:endParaRPr lang="pt-BR" sz="44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7" name="CaixaDeTexto 66"/>
          <p:cNvSpPr txBox="1"/>
          <p:nvPr/>
        </p:nvSpPr>
        <p:spPr>
          <a:xfrm>
            <a:off x="17282145" y="32489511"/>
            <a:ext cx="1389754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2238375"/>
            <a:r>
              <a:rPr lang="pt-BR" sz="3000" dirty="0" smtClean="0"/>
              <a:t>	Pode ser inserido logo de grupo de pesquisa envolvido na pesquisa, nome de empresa ou instituição parceira, pesquisador que auxiliou na condução das atividades.</a:t>
            </a:r>
          </a:p>
          <a:p>
            <a:pPr algn="just" defTabSz="2238375"/>
            <a:r>
              <a:rPr lang="pt-BR" sz="3000" dirty="0" smtClean="0">
                <a:latin typeface="Calibri" pitchFamily="34" charset="0"/>
              </a:rPr>
              <a:t>	Agradecemos o apoio financeiro  disponibilizado pelo XXXX para o desenvolvimento da pesquisa.</a:t>
            </a:r>
            <a:endParaRPr lang="pt-BR" sz="3000" dirty="0" smtClean="0"/>
          </a:p>
        </p:txBody>
      </p:sp>
      <p:sp>
        <p:nvSpPr>
          <p:cNvPr id="68" name="CaixaDeTexto 67"/>
          <p:cNvSpPr txBox="1"/>
          <p:nvPr/>
        </p:nvSpPr>
        <p:spPr>
          <a:xfrm>
            <a:off x="17235023" y="36435119"/>
            <a:ext cx="13897544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655638">
              <a:spcBef>
                <a:spcPct val="50000"/>
              </a:spcBef>
            </a:pPr>
            <a:r>
              <a:rPr lang="pt-BR" sz="3000" dirty="0" smtClean="0">
                <a:latin typeface="Calibri" pitchFamily="34" charset="0"/>
              </a:rPr>
              <a:t>Listar as referências citadas no texto de acordo com as normas da ABNT NBR 6023. Sugere-se a utilização de, no máximo, 3 referências no pôster.</a:t>
            </a:r>
          </a:p>
          <a:p>
            <a:pPr algn="just" defTabSz="655638">
              <a:spcBef>
                <a:spcPct val="50000"/>
              </a:spcBef>
            </a:pPr>
            <a:r>
              <a:rPr lang="en-US" sz="3000" dirty="0" smtClean="0">
                <a:latin typeface="Calibri" pitchFamily="34" charset="0"/>
              </a:rPr>
              <a:t>ASSOCIAÇÃO BRASILEIRA DE NORMAS TÉCNICAS. </a:t>
            </a:r>
            <a:r>
              <a:rPr lang="en-US" sz="3000" b="1" dirty="0" smtClean="0">
                <a:latin typeface="Calibri" pitchFamily="34" charset="0"/>
              </a:rPr>
              <a:t>NBR 15437</a:t>
            </a:r>
            <a:r>
              <a:rPr lang="en-US" sz="3000" dirty="0" smtClean="0">
                <a:latin typeface="Calibri" pitchFamily="34" charset="0"/>
              </a:rPr>
              <a:t> : </a:t>
            </a:r>
            <a:r>
              <a:rPr lang="en-US" sz="3000" dirty="0" err="1" smtClean="0">
                <a:latin typeface="Calibri" pitchFamily="34" charset="0"/>
              </a:rPr>
              <a:t>Informação</a:t>
            </a:r>
            <a:r>
              <a:rPr lang="en-US" sz="3000" dirty="0" smtClean="0">
                <a:latin typeface="Calibri" pitchFamily="34" charset="0"/>
              </a:rPr>
              <a:t> e </a:t>
            </a:r>
            <a:r>
              <a:rPr lang="en-US" sz="3000" dirty="0" err="1" smtClean="0">
                <a:latin typeface="Calibri" pitchFamily="34" charset="0"/>
              </a:rPr>
              <a:t>documentação</a:t>
            </a:r>
            <a:r>
              <a:rPr lang="en-US" sz="3000" dirty="0" smtClean="0">
                <a:latin typeface="Calibri" pitchFamily="34" charset="0"/>
              </a:rPr>
              <a:t>:  </a:t>
            </a:r>
            <a:r>
              <a:rPr lang="en-US" sz="3000" dirty="0" err="1" smtClean="0">
                <a:latin typeface="Calibri" pitchFamily="34" charset="0"/>
              </a:rPr>
              <a:t>Pôsteres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técnicos</a:t>
            </a:r>
            <a:r>
              <a:rPr lang="en-US" sz="3000" dirty="0" smtClean="0">
                <a:latin typeface="Calibri" pitchFamily="34" charset="0"/>
              </a:rPr>
              <a:t> e </a:t>
            </a:r>
            <a:r>
              <a:rPr lang="en-US" sz="3000" dirty="0" err="1" smtClean="0">
                <a:latin typeface="Calibri" pitchFamily="34" charset="0"/>
              </a:rPr>
              <a:t>científicos</a:t>
            </a:r>
            <a:r>
              <a:rPr lang="en-US" sz="3000" dirty="0" smtClean="0">
                <a:latin typeface="Calibri" pitchFamily="34" charset="0"/>
              </a:rPr>
              <a:t>: </a:t>
            </a:r>
            <a:r>
              <a:rPr lang="en-US" sz="3000" dirty="0" err="1" smtClean="0">
                <a:latin typeface="Calibri" pitchFamily="34" charset="0"/>
              </a:rPr>
              <a:t>apresentação</a:t>
            </a:r>
            <a:r>
              <a:rPr lang="en-US" sz="3000" dirty="0" smtClean="0">
                <a:latin typeface="Calibri" pitchFamily="34" charset="0"/>
              </a:rPr>
              <a:t>. Rio de Janeiro, 2006.</a:t>
            </a:r>
            <a:endParaRPr lang="pt-BR" sz="3000" dirty="0">
              <a:latin typeface="Calibri" pitchFamily="34" charset="0"/>
            </a:endParaRPr>
          </a:p>
        </p:txBody>
      </p:sp>
      <p:sp>
        <p:nvSpPr>
          <p:cNvPr id="70" name="Text Box 55"/>
          <p:cNvSpPr txBox="1">
            <a:spLocks noChangeArrowheads="1"/>
          </p:cNvSpPr>
          <p:nvPr/>
        </p:nvSpPr>
        <p:spPr bwMode="auto">
          <a:xfrm>
            <a:off x="24626190" y="40001322"/>
            <a:ext cx="3097115" cy="212365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914400">
              <a:spcBef>
                <a:spcPct val="50000"/>
              </a:spcBef>
            </a:pPr>
            <a:r>
              <a:rPr lang="pt-BR" sz="2400" dirty="0"/>
              <a:t>ESPAÇO DESTINADO À INSERÇÃO </a:t>
            </a:r>
            <a:r>
              <a:rPr lang="pt-BR" sz="2400" dirty="0" smtClean="0"/>
              <a:t>DO LOGOTIPO </a:t>
            </a:r>
            <a:r>
              <a:rPr lang="pt-BR" sz="2400" dirty="0"/>
              <a:t>DE </a:t>
            </a:r>
            <a:r>
              <a:rPr lang="pt-BR" sz="2400" dirty="0" smtClean="0"/>
              <a:t>SUA INSTITUIÇÃO </a:t>
            </a:r>
            <a:endParaRPr lang="pt-BR" sz="2400" dirty="0"/>
          </a:p>
          <a:p>
            <a:pPr algn="ctr" defTabSz="914400">
              <a:spcBef>
                <a:spcPct val="50000"/>
              </a:spcBef>
            </a:pPr>
            <a:r>
              <a:rPr lang="pt-BR" sz="2400" dirty="0"/>
              <a:t>(NÃO OBRIGATÓRIO)</a:t>
            </a:r>
          </a:p>
        </p:txBody>
      </p:sp>
      <p:pic>
        <p:nvPicPr>
          <p:cNvPr id="1048" name="Picture 24" descr="Resultado de imagem para imagem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0202942" y="17858284"/>
            <a:ext cx="7920880" cy="7920880"/>
          </a:xfrm>
          <a:prstGeom prst="rect">
            <a:avLst/>
          </a:prstGeom>
          <a:noFill/>
        </p:spPr>
      </p:pic>
      <p:sp>
        <p:nvSpPr>
          <p:cNvPr id="73" name="CaixaDeTexto 72"/>
          <p:cNvSpPr txBox="1"/>
          <p:nvPr/>
        </p:nvSpPr>
        <p:spPr>
          <a:xfrm>
            <a:off x="20202942" y="25810695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latin typeface="Calibri" pitchFamily="34" charset="0"/>
              </a:rPr>
              <a:t>Figura 1 – </a:t>
            </a:r>
            <a:r>
              <a:rPr lang="pt-BR" sz="2800" dirty="0" smtClean="0">
                <a:latin typeface="Calibri" pitchFamily="34" charset="0"/>
              </a:rPr>
              <a:t>Localizando o pensamento científico.</a:t>
            </a:r>
            <a:endParaRPr lang="pt-BR" sz="2800" b="1" dirty="0" smtClean="0">
              <a:latin typeface="Calibri" pitchFamily="34" charset="0"/>
            </a:endParaRPr>
          </a:p>
        </p:txBody>
      </p:sp>
      <p:pic>
        <p:nvPicPr>
          <p:cNvPr id="74" name="Picture 24" descr="Resultado de imagem para imagem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57631" y="32675590"/>
            <a:ext cx="5347208" cy="5347208"/>
          </a:xfrm>
          <a:prstGeom prst="rect">
            <a:avLst/>
          </a:prstGeom>
          <a:noFill/>
        </p:spPr>
      </p:pic>
      <p:sp>
        <p:nvSpPr>
          <p:cNvPr id="75" name="CaixaDeTexto 74"/>
          <p:cNvSpPr txBox="1"/>
          <p:nvPr/>
        </p:nvSpPr>
        <p:spPr>
          <a:xfrm>
            <a:off x="3744641" y="38268079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latin typeface="Calibri" pitchFamily="34" charset="0"/>
              </a:rPr>
              <a:t>Figura 1 – </a:t>
            </a:r>
            <a:r>
              <a:rPr lang="pt-BR" sz="2800" dirty="0" smtClean="0">
                <a:latin typeface="Calibri" pitchFamily="34" charset="0"/>
              </a:rPr>
              <a:t>Localizando o pensamento científico.</a:t>
            </a:r>
            <a:endParaRPr lang="pt-BR" sz="2800" b="1" dirty="0" smtClean="0">
              <a:latin typeface="Calibri" pitchFamily="34" charset="0"/>
            </a:endParaRPr>
          </a:p>
        </p:txBody>
      </p:sp>
      <p:pic>
        <p:nvPicPr>
          <p:cNvPr id="44" name="Imagem 43" descr="icone.wmf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4131643" y="1385746"/>
            <a:ext cx="7072362" cy="73469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172</Words>
  <Application>Microsoft Office PowerPoint</Application>
  <PresentationFormat>Personalizar</PresentationFormat>
  <Paragraphs>63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Erllens Éder</dc:creator>
  <cp:lastModifiedBy>work</cp:lastModifiedBy>
  <cp:revision>43</cp:revision>
  <dcterms:created xsi:type="dcterms:W3CDTF">2018-10-11T22:20:48Z</dcterms:created>
  <dcterms:modified xsi:type="dcterms:W3CDTF">2018-10-12T22:05:50Z</dcterms:modified>
</cp:coreProperties>
</file>